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4" r:id="rId5"/>
    <p:sldId id="285" r:id="rId6"/>
    <p:sldId id="279" r:id="rId7"/>
    <p:sldId id="273" r:id="rId8"/>
    <p:sldId id="282" r:id="rId9"/>
    <p:sldId id="280" r:id="rId10"/>
    <p:sldId id="284" r:id="rId11"/>
    <p:sldId id="281" r:id="rId12"/>
    <p:sldId id="286" r:id="rId13"/>
    <p:sldId id="287" r:id="rId14"/>
    <p:sldId id="288" r:id="rId15"/>
    <p:sldId id="293" r:id="rId16"/>
    <p:sldId id="289" r:id="rId17"/>
    <p:sldId id="292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9478" autoAdjust="0"/>
  </p:normalViewPr>
  <p:slideViewPr>
    <p:cSldViewPr>
      <p:cViewPr varScale="1">
        <p:scale>
          <a:sx n="86" d="100"/>
          <a:sy n="86" d="100"/>
        </p:scale>
        <p:origin x="77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18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E77451-0FF9-4DD9-90E0-9038CDE69EE8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C1E9-41E9-4A24-BBA2-90448F50A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38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caa.org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kecountyschool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stabler@clarkecounty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</a:br>
            <a:b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</a:br>
            <a:b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</a:br>
            <a:b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</a:br>
            <a:b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</a:br>
            <a:b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</a:br>
            <a:r>
              <a:rPr lang="en-US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                                          </a:t>
            </a:r>
            <a:endParaRPr lang="en-US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  <a:cs typeface="Mongolian Baiti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01198" y="4000813"/>
            <a:ext cx="6620968" cy="25619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Kristen ITC" panose="03050502040202030202" pitchFamily="66" charset="0"/>
              </a:rPr>
              <a:t>“Class of 2024: 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Kristen ITC" panose="03050502040202030202" pitchFamily="66" charset="0"/>
              </a:rPr>
              <a:t>Moving on up”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2021-22 Registration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EFE1D-661A-48CF-B340-A50327988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00" b="29561"/>
          <a:stretch/>
        </p:blipFill>
        <p:spPr>
          <a:xfrm>
            <a:off x="3192432" y="1524000"/>
            <a:ext cx="3238500" cy="133318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New Recording (5)">
            <a:hlinkClick r:id="" action="ppaction://media"/>
            <a:extLst>
              <a:ext uri="{FF2B5EF4-FFF2-40B4-BE49-F238E27FC236}">
                <a16:creationId xmlns:a16="http://schemas.microsoft.com/office/drawing/2014/main" id="{56D48B32-D911-44F3-981D-BBB1A35D7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4000">
        <p:fade/>
      </p:transition>
    </mc:Choice>
    <mc:Fallback xmlns="">
      <p:transition spd="med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3789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Kristen ITC" panose="03050502040202030202" pitchFamily="66" charset="0"/>
              </a:rPr>
              <a:t>Dual Enrollment/Early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00" y="1524000"/>
            <a:ext cx="82687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</a:rPr>
              <a:t>SAVE THE DATES!!!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Link for each Zoom Meeting will be sent to your school email as date approaches</a:t>
            </a:r>
          </a:p>
          <a:p>
            <a:pPr marL="0" indent="0" algn="ctr">
              <a:buNone/>
            </a:pPr>
            <a:r>
              <a:rPr lang="en-US" sz="2400" i="1" dirty="0"/>
              <a:t>(Information on Completing Application, Tuition, Etc.)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Coastal Alabama will be on Wednesday, Feb 24</a:t>
            </a:r>
            <a:r>
              <a:rPr lang="en-US" sz="2400" b="1" baseline="30000" dirty="0"/>
              <a:t>th</a:t>
            </a:r>
            <a:r>
              <a:rPr lang="en-US" sz="2400" b="1" dirty="0"/>
              <a:t> @ 11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UA will be Wednesday, March 3 @10 </a:t>
            </a:r>
          </a:p>
        </p:txBody>
      </p:sp>
    </p:spTree>
    <p:extLst>
      <p:ext uri="{BB962C8B-B14F-4D97-AF65-F5344CB8AC3E}">
        <p14:creationId xmlns:p14="http://schemas.microsoft.com/office/powerpoint/2010/main" val="728118178"/>
      </p:ext>
    </p:extLst>
  </p:cSld>
  <p:clrMapOvr>
    <a:masterClrMapping/>
  </p:clrMapOvr>
  <p:transition spd="slow" advClick="0" advTm="34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21" y="228600"/>
            <a:ext cx="7055380" cy="9144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  <a:t>Advanced Placement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22" y="1524000"/>
            <a:ext cx="7346378" cy="5334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Grade of 60 or better = high school credit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AP Exam score of 3 or better = college credit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On campus course is Calculus AB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16 AP courses available on ACCESS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Exam cost $30 for those student who qualify based on income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  <a:t>College Bound Athletes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A72A31-F7F3-4AC4-9100-078441F8F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000" y="1328738"/>
            <a:ext cx="3962400" cy="11858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GPA can Make Difference in Who Can Recruit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5F6D4-2AB5-4136-899B-856227474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9349" y="1447800"/>
            <a:ext cx="3530424" cy="3741738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Register at the end of junior year</a:t>
            </a:r>
          </a:p>
          <a:p>
            <a:r>
              <a:rPr lang="en-US" sz="1600" dirty="0"/>
              <a:t>Cost to register, but most JHS students qualify for fee waiver</a:t>
            </a:r>
          </a:p>
          <a:p>
            <a:r>
              <a:rPr lang="en-US" sz="1600" dirty="0"/>
              <a:t>List of required courses –See chart on newsletter provided</a:t>
            </a:r>
          </a:p>
          <a:p>
            <a:r>
              <a:rPr lang="en-US" sz="1600" dirty="0"/>
              <a:t>JHS Course Selection Guide on our website lists the approved courses we teach </a:t>
            </a:r>
          </a:p>
          <a:p>
            <a:r>
              <a:rPr lang="en-US" sz="1600" dirty="0"/>
              <a:t>Don’t recognize credit recovery courses</a:t>
            </a:r>
          </a:p>
          <a:p>
            <a:r>
              <a:rPr lang="en-US" sz="1600" dirty="0"/>
              <a:t>NCAA reserves the right to accept/approve courses</a:t>
            </a:r>
          </a:p>
          <a:p>
            <a:r>
              <a:rPr lang="en-US" sz="1600" dirty="0"/>
              <a:t>Go to </a:t>
            </a:r>
            <a:r>
              <a:rPr lang="en-US" sz="1600" dirty="0">
                <a:hlinkClick r:id="rId2"/>
              </a:rPr>
              <a:t>www.ncaa.org</a:t>
            </a:r>
            <a:r>
              <a:rPr lang="en-US" sz="1600" dirty="0"/>
              <a:t> for updated information</a:t>
            </a:r>
          </a:p>
          <a:p>
            <a:endParaRPr lang="en-US" sz="1600" dirty="0"/>
          </a:p>
        </p:txBody>
      </p:sp>
      <p:pic>
        <p:nvPicPr>
          <p:cNvPr id="3074" name="Picture 2" descr="Image result for ncaa clearinghouse registration">
            <a:extLst>
              <a:ext uri="{FF2B5EF4-FFF2-40B4-BE49-F238E27FC236}">
                <a16:creationId xmlns:a16="http://schemas.microsoft.com/office/drawing/2014/main" id="{CED57604-C867-4B28-AA7C-CA4C083B2E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1" y="3048000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3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9000">
        <p15:prstTrans prst="fallOver"/>
      </p:transition>
    </mc:Choice>
    <mc:Fallback xmlns="">
      <p:transition spd="slow" advClick="0" advTm="9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718"/>
            <a:ext cx="8458200" cy="20618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  <a:t>College Bound Athletes</a:t>
            </a:r>
            <a:b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b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1400" dirty="0">
                <a:solidFill>
                  <a:srgbClr val="FFFF00"/>
                </a:solidFill>
              </a:rPr>
              <a:t>Division I </a:t>
            </a:r>
            <a:r>
              <a:rPr lang="en-US" sz="1400" dirty="0">
                <a:solidFill>
                  <a:schemeClr val="tx1"/>
                </a:solidFill>
              </a:rPr>
              <a:t>:  UA, Auburn U, USA, Alabama State, Troy, Alabama A&amp;M, UAB, Jacksonville State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FFFF00"/>
                </a:solidFill>
              </a:rPr>
              <a:t>Division II:  </a:t>
            </a:r>
            <a:r>
              <a:rPr lang="en-US" sz="1400" dirty="0">
                <a:solidFill>
                  <a:schemeClr val="tx1"/>
                </a:solidFill>
              </a:rPr>
              <a:t>Miles, AUM, Tuskegee, Springhill, Montevallo, West Alabama, Univ of Al in Huntsville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FFFF00"/>
                </a:solidFill>
              </a:rPr>
              <a:t>Division III</a:t>
            </a:r>
            <a:r>
              <a:rPr lang="en-US" sz="1400" dirty="0">
                <a:solidFill>
                  <a:schemeClr val="tx1"/>
                </a:solidFill>
              </a:rPr>
              <a:t>: Huntington, Birmingham Southern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100" name="Picture 4" descr="Image result for ncaa clearinghouse required courses">
            <a:extLst>
              <a:ext uri="{FF2B5EF4-FFF2-40B4-BE49-F238E27FC236}">
                <a16:creationId xmlns:a16="http://schemas.microsoft.com/office/drawing/2014/main" id="{4F02EE92-0F66-4EFD-AF72-A1CC44EDDF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2910"/>
            <a:ext cx="7246365" cy="28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3000">
        <p:fade/>
      </p:transition>
    </mc:Choice>
    <mc:Fallback xmlns="">
      <p:transition spd="med" advClick="0" advTm="3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85CE-3093-41CC-B3A8-7BCFB72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risten ITC" panose="03050502040202030202" pitchFamily="66" charset="0"/>
              </a:rPr>
              <a:t>Online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35F6-7A8B-4B88-B883-E85BC8C4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3" y="1600200"/>
            <a:ext cx="6711654" cy="419548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Go to </a:t>
            </a:r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www.clarkecountyschools.org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/>
              <a:t>Click on Select a School at the top right hand side of the screen. Choose JHS from dropdown menu</a:t>
            </a:r>
          </a:p>
          <a:p>
            <a:r>
              <a:rPr lang="en-US" sz="2400" b="1" dirty="0"/>
              <a:t>Find popular links at the bottom of the screen and click on Guidance</a:t>
            </a:r>
          </a:p>
          <a:p>
            <a:r>
              <a:rPr lang="en-US" sz="2400" b="1" dirty="0"/>
              <a:t>Choose the appropriate form based on your grade level</a:t>
            </a:r>
          </a:p>
          <a:p>
            <a:r>
              <a:rPr lang="en-US" sz="2400" b="1" dirty="0"/>
              <a:t>Discuss with parent/guardian</a:t>
            </a:r>
          </a:p>
          <a:p>
            <a:r>
              <a:rPr lang="en-US" sz="2400" b="1" dirty="0"/>
              <a:t>Submit before 3 p.m., on Friday, February 26</a:t>
            </a:r>
            <a:r>
              <a:rPr lang="en-US" sz="2400" b="1" baseline="30000" dirty="0"/>
              <a:t>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4222562"/>
      </p:ext>
    </p:extLst>
  </p:cSld>
  <p:clrMapOvr>
    <a:masterClrMapping/>
  </p:clrMapOvr>
  <p:transition spd="slow" advClick="0" advTm="76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85CE-3093-41CC-B3A8-7BCFB72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risten ITC" panose="03050502040202030202" pitchFamily="66" charset="0"/>
              </a:rPr>
              <a:t>Sophomore Core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35F6-7A8B-4B88-B883-E85BC8C4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3" y="1181834"/>
            <a:ext cx="6711654" cy="55237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to check against your transcript/audit form</a:t>
            </a:r>
          </a:p>
          <a:p>
            <a:r>
              <a:rPr lang="en-US" dirty="0"/>
              <a:t>You can’t take a career tech course that you have earned a credit for already </a:t>
            </a:r>
            <a:r>
              <a:rPr lang="en-US" i="1" dirty="0"/>
              <a:t>( if you took Welding 1, you would take Welding 2, etc.)</a:t>
            </a:r>
          </a:p>
          <a:p>
            <a:r>
              <a:rPr lang="en-US" dirty="0"/>
              <a:t>Classes you can take again:  PE, sports, chorus(</a:t>
            </a:r>
            <a:r>
              <a:rPr lang="en-US" i="1" dirty="0"/>
              <a:t>not music theory, percussions</a:t>
            </a:r>
            <a:r>
              <a:rPr lang="en-US" dirty="0"/>
              <a:t>), band, cheer, etc.</a:t>
            </a:r>
          </a:p>
          <a:p>
            <a:r>
              <a:rPr lang="en-US" dirty="0"/>
              <a:t>Core Classes</a:t>
            </a:r>
            <a:r>
              <a:rPr lang="en-US" b="1" dirty="0">
                <a:solidFill>
                  <a:srgbClr val="FFFF00"/>
                </a:solidFill>
              </a:rPr>
              <a:t>(math, history, English, and science)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FFFF00"/>
                </a:solidFill>
              </a:rPr>
              <a:t>English 10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FFFF00"/>
                </a:solidFill>
              </a:rPr>
              <a:t>Earth Space Science or Chemistry</a:t>
            </a:r>
            <a:r>
              <a:rPr lang="en-US" i="1" dirty="0">
                <a:solidFill>
                  <a:srgbClr val="FFFF00"/>
                </a:solidFill>
              </a:rPr>
              <a:t>(may differ if a transfer student or switch in endorsement)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FFFF00"/>
                </a:solidFill>
              </a:rPr>
              <a:t>US Hist 10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FFFF00"/>
                </a:solidFill>
              </a:rPr>
              <a:t>Alg</a:t>
            </a:r>
            <a:r>
              <a:rPr lang="en-US" b="1" dirty="0">
                <a:solidFill>
                  <a:srgbClr val="FFFF00"/>
                </a:solidFill>
              </a:rPr>
              <a:t> 1 w/ Probability(</a:t>
            </a:r>
            <a:r>
              <a:rPr lang="en-US" i="1" dirty="0">
                <a:solidFill>
                  <a:srgbClr val="FFFF00"/>
                </a:solidFill>
              </a:rPr>
              <a:t>Standard only</a:t>
            </a:r>
            <a:r>
              <a:rPr lang="en-US" b="1" dirty="0">
                <a:solidFill>
                  <a:srgbClr val="FFFF00"/>
                </a:solidFill>
              </a:rPr>
              <a:t>); </a:t>
            </a:r>
            <a:r>
              <a:rPr lang="en-US" b="1" dirty="0" err="1">
                <a:solidFill>
                  <a:srgbClr val="FFFF00"/>
                </a:solidFill>
              </a:rPr>
              <a:t>Alg</a:t>
            </a:r>
            <a:r>
              <a:rPr lang="en-US" b="1" dirty="0">
                <a:solidFill>
                  <a:srgbClr val="FFFF00"/>
                </a:solidFill>
              </a:rPr>
              <a:t> 2 w/Statistics(</a:t>
            </a:r>
            <a:r>
              <a:rPr lang="en-US" i="1" dirty="0">
                <a:solidFill>
                  <a:srgbClr val="FFFF00"/>
                </a:solidFill>
              </a:rPr>
              <a:t>Honors students can take Honors Level only)</a:t>
            </a:r>
          </a:p>
          <a:p>
            <a:pPr>
              <a:buFontTx/>
              <a:buChar char="-"/>
            </a:pPr>
            <a:endParaRPr lang="en-US" i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New Recording (8)">
            <a:hlinkClick r:id="" action="ppaction://media"/>
            <a:extLst>
              <a:ext uri="{FF2B5EF4-FFF2-40B4-BE49-F238E27FC236}">
                <a16:creationId xmlns:a16="http://schemas.microsoft.com/office/drawing/2014/main" id="{7DF0C002-03C0-49C8-BAE1-324C1380E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1000">
        <p15:prstTrans prst="peelOff"/>
      </p:transition>
    </mc:Choice>
    <mc:Fallback xmlns="">
      <p:transition spd="slow" advClick="0" advTm="10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85CE-3093-41CC-B3A8-7BCFB72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risten ITC" panose="03050502040202030202" pitchFamily="66" charset="0"/>
              </a:rPr>
              <a:t>Possible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35F6-7A8B-4B88-B883-E85BC8C4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2" y="1600200"/>
            <a:ext cx="7573027" cy="4195481"/>
          </a:xfrm>
        </p:spPr>
        <p:txBody>
          <a:bodyPr>
            <a:normAutofit/>
          </a:bodyPr>
          <a:lstStyle/>
          <a:p>
            <a:r>
              <a:rPr lang="en-US" b="1" dirty="0"/>
              <a:t>Career Technical Courses </a:t>
            </a:r>
            <a:r>
              <a:rPr lang="en-US" dirty="0"/>
              <a:t>to become a completer for at least 1 academy or concentration</a:t>
            </a:r>
          </a:p>
          <a:p>
            <a:r>
              <a:rPr lang="en-US" b="1" dirty="0"/>
              <a:t>College</a:t>
            </a:r>
            <a:r>
              <a:rPr lang="en-US" dirty="0"/>
              <a:t>- Dual Enrollment or Early College</a:t>
            </a:r>
          </a:p>
          <a:p>
            <a:r>
              <a:rPr lang="en-US" b="1" dirty="0"/>
              <a:t>Access Courses- </a:t>
            </a:r>
            <a:r>
              <a:rPr lang="en-US" dirty="0"/>
              <a:t>you can take classes not offered here at JHS</a:t>
            </a:r>
            <a:r>
              <a:rPr lang="en-US" i="1" dirty="0"/>
              <a:t>(must choose a course during registration)</a:t>
            </a:r>
          </a:p>
          <a:p>
            <a:r>
              <a:rPr lang="en-US" b="1" dirty="0"/>
              <a:t>Extracurricular </a:t>
            </a:r>
            <a:r>
              <a:rPr lang="en-US" b="1" dirty="0" err="1"/>
              <a:t>Activiites</a:t>
            </a:r>
            <a:r>
              <a:rPr lang="en-US" dirty="0"/>
              <a:t>-sports, band, choir, etc.</a:t>
            </a:r>
          </a:p>
        </p:txBody>
      </p:sp>
    </p:spTree>
    <p:extLst>
      <p:ext uri="{BB962C8B-B14F-4D97-AF65-F5344CB8AC3E}">
        <p14:creationId xmlns:p14="http://schemas.microsoft.com/office/powerpoint/2010/main" val="1025217144"/>
      </p:ext>
    </p:extLst>
  </p:cSld>
  <p:clrMapOvr>
    <a:masterClrMapping/>
  </p:clrMapOvr>
  <p:transition spd="slow" advClick="0" advTm="87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F84B-D640-4B2B-84EA-917D1FC5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risten ITC" panose="03050502040202030202" pitchFamily="66" charset="0"/>
              </a:rPr>
              <a:t>Coming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3DC9-339C-4789-9A34-47C43459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3257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February 24 @11 – Coastal AL Dual Enrollment Zoom Meeting</a:t>
            </a:r>
          </a:p>
          <a:p>
            <a:r>
              <a:rPr lang="en-US" sz="2400" dirty="0"/>
              <a:t>March 3 @ 10- UA Early College Zoom Meeting</a:t>
            </a:r>
          </a:p>
          <a:p>
            <a:r>
              <a:rPr lang="en-US" sz="2400" dirty="0"/>
              <a:t>March 9</a:t>
            </a:r>
            <a:r>
              <a:rPr lang="en-US" sz="2400" baseline="30000" dirty="0"/>
              <a:t>th</a:t>
            </a:r>
            <a:r>
              <a:rPr lang="en-US" sz="2400" dirty="0"/>
              <a:t> – “What Love Got to Do with It?” Lesson Unit @ 10</a:t>
            </a:r>
          </a:p>
          <a:p>
            <a:r>
              <a:rPr lang="en-US" sz="2400" dirty="0"/>
              <a:t>March 22-27</a:t>
            </a:r>
            <a:r>
              <a:rPr lang="en-US" sz="2400" baseline="30000" dirty="0"/>
              <a:t>th</a:t>
            </a:r>
            <a:r>
              <a:rPr lang="en-US" sz="2400" dirty="0"/>
              <a:t> – Spring Break</a:t>
            </a:r>
          </a:p>
        </p:txBody>
      </p:sp>
    </p:spTree>
    <p:extLst>
      <p:ext uri="{BB962C8B-B14F-4D97-AF65-F5344CB8AC3E}">
        <p14:creationId xmlns:p14="http://schemas.microsoft.com/office/powerpoint/2010/main" val="802103614"/>
      </p:ext>
    </p:extLst>
  </p:cSld>
  <p:clrMapOvr>
    <a:masterClrMapping/>
  </p:clrMapOvr>
  <p:transition spd="slow" advClick="0" advTm="47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F84B-D640-4B2B-84EA-917D1FC5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risten ITC" panose="03050502040202030202" pitchFamily="66" charset="0"/>
              </a:rPr>
              <a:t>Final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3DC9-339C-4789-9A34-47C43459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note of important dates</a:t>
            </a:r>
          </a:p>
          <a:p>
            <a:r>
              <a:rPr lang="en-US" dirty="0"/>
              <a:t>Online form will close at 3 on Friday, February 26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r>
              <a:rPr lang="en-US" dirty="0"/>
              <a:t>Failure to submit a completed form will forfeit student’s input into course selections for next year. However, in that case, I would make every effort to be guided by 4 year plan and career interest assessments. </a:t>
            </a:r>
          </a:p>
          <a:p>
            <a:r>
              <a:rPr lang="en-US" dirty="0"/>
              <a:t>Contact me with questions or concerns at </a:t>
            </a:r>
            <a:r>
              <a:rPr lang="en-US" dirty="0">
                <a:hlinkClick r:id="rId2"/>
              </a:rPr>
              <a:t>cstabler@clarkecountyschools.org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72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2000">
        <p15:prstTrans prst="crush"/>
      </p:transition>
    </mc:Choice>
    <mc:Fallback xmlns="">
      <p:transition spd="slow" advClick="0" advTm="8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0866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Requirements for promotion, graduation, and diploma endorsements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College and Career Ready Indicators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Graduation checklist/transcript audit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Dual Enrollment/Early College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College athletes-NCAA Clearinghouse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Online registration process</a:t>
            </a:r>
          </a:p>
          <a:p>
            <a:pPr marL="342900" indent="-342900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  <a:latin typeface="DejaVu Serif" pitchFamily="18" charset="0"/>
                <a:ea typeface="DejaVu Serif" pitchFamily="18" charset="0"/>
                <a:cs typeface="Mongolian Baiti" pitchFamily="66" charset="0"/>
              </a:rPr>
              <a:t>Important Dates </a:t>
            </a:r>
            <a:endParaRPr lang="en-US" sz="3200" b="1" dirty="0">
              <a:solidFill>
                <a:srgbClr val="FFFF00"/>
              </a:solidFill>
              <a:latin typeface="DejaVu Serif" pitchFamily="18" charset="0"/>
              <a:ea typeface="DejaVu Serif" pitchFamily="18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38130"/>
      </p:ext>
    </p:extLst>
  </p:cSld>
  <p:clrMapOvr>
    <a:masterClrMapping/>
  </p:clrMapOvr>
  <p:transition spd="slow" advClick="0" advTm="86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10" y="306859"/>
            <a:ext cx="7664980" cy="14005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Promotion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953000" cy="51054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ongolian Baiti" pitchFamily="66" charset="0"/>
                <a:cs typeface="Mongolian Baiti" pitchFamily="66" charset="0"/>
              </a:rPr>
              <a:t>The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MINIMUM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ongolian Baiti" pitchFamily="66" charset="0"/>
                <a:cs typeface="Mongolian Baiti" pitchFamily="66" charset="0"/>
              </a:rPr>
              <a:t>number of credits to graduate in Clarke County is 28</a:t>
            </a:r>
          </a:p>
          <a:p>
            <a:pPr>
              <a:buNone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ongolian Baiti" pitchFamily="66" charset="0"/>
                <a:cs typeface="Mongolian Baiti" pitchFamily="66" charset="0"/>
              </a:rPr>
              <a:t>If you pass all your classes all 4 years you will have more than 28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!</a:t>
            </a:r>
          </a:p>
          <a:p>
            <a:pPr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golian Baiti" pitchFamily="66" charset="0"/>
                <a:cs typeface="Mongolian Baiti" pitchFamily="66" charset="0"/>
              </a:rPr>
              <a:t>7 credits		10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golian Baiti" pitchFamily="66" charset="0"/>
                <a:cs typeface="Mongolian Baiti" pitchFamily="66" charset="0"/>
              </a:rPr>
              <a:t>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ongolian Baiti" pitchFamily="66" charset="0"/>
                <a:cs typeface="Mongolian Baiti" pitchFamily="66" charset="0"/>
              </a:rPr>
              <a:t> Grade</a:t>
            </a:r>
          </a:p>
          <a:p>
            <a:pPr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14 credits		11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Grade</a:t>
            </a:r>
          </a:p>
          <a:p>
            <a:pPr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20 credits		12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Grade</a:t>
            </a:r>
          </a:p>
          <a:p>
            <a:pPr eaLnBrk="1" hangingPunct="1">
              <a:buFont typeface="Arial" charset="0"/>
              <a:buNone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Mongolian Baiti" pitchFamily="66" charset="0"/>
              <a:cs typeface="Mongolian Baiti" pitchFamily="66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052" name="Picture 4" descr="Image result for promoted to next grade">
            <a:extLst>
              <a:ext uri="{FF2B5EF4-FFF2-40B4-BE49-F238E27FC236}">
                <a16:creationId xmlns:a16="http://schemas.microsoft.com/office/drawing/2014/main" id="{EDEB9C97-A6A2-4DA9-B62F-50CA79588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1111" r="17407" b="21111"/>
          <a:stretch/>
        </p:blipFill>
        <p:spPr bwMode="auto">
          <a:xfrm>
            <a:off x="685800" y="1981199"/>
            <a:ext cx="2743200" cy="33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42573"/>
      </p:ext>
    </p:extLst>
  </p:cSld>
  <p:clrMapOvr>
    <a:masterClrMapping/>
  </p:clrMapOvr>
  <p:transition spd="slow" advClick="0" advTm="88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048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4 English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4 Math(Must include </a:t>
            </a:r>
            <a:r>
              <a:rPr lang="en-US" sz="2000" b="1" dirty="0" err="1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Alg</a:t>
            </a:r>
            <a:r>
              <a:rPr lang="en-US" sz="2000" b="1" dirty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 1, Geometry, and </a:t>
            </a:r>
            <a:r>
              <a:rPr lang="en-US" sz="2000" b="1" dirty="0" err="1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Alg</a:t>
            </a:r>
            <a:r>
              <a:rPr lang="en-US" sz="2000" b="1" dirty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 2)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4 History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4 Science( Must include Biology and Phys. Science)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Mongolian Baiti" pitchFamily="66" charset="0"/>
                <a:cs typeface="Mongolian Baiti" pitchFamily="66" charset="0"/>
              </a:rPr>
              <a:t>1 Beginning Kinesiology(Fulfilled by athletics, marching/dance band, cheer)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Mongolian Baiti" pitchFamily="66" charset="0"/>
                <a:cs typeface="Mongolian Baiti" pitchFamily="66" charset="0"/>
              </a:rPr>
              <a:t>1/2 Health </a:t>
            </a:r>
            <a:r>
              <a:rPr lang="en-US" sz="2000" i="1" dirty="0">
                <a:latin typeface="Mongolian Baiti" pitchFamily="66" charset="0"/>
                <a:cs typeface="Mongolian Baiti" pitchFamily="66" charset="0"/>
              </a:rPr>
              <a:t>(Also fulfilled by Foundations of </a:t>
            </a:r>
            <a:r>
              <a:rPr lang="en-US" sz="2000" i="1" dirty="0" err="1">
                <a:latin typeface="Mongolian Baiti" pitchFamily="66" charset="0"/>
                <a:cs typeface="Mongolian Baiti" pitchFamily="66" charset="0"/>
              </a:rPr>
              <a:t>Healthscience</a:t>
            </a:r>
            <a:r>
              <a:rPr lang="en-US" sz="2000" i="1" dirty="0">
                <a:latin typeface="Mongolian Baiti" pitchFamily="66" charset="0"/>
                <a:cs typeface="Mongolian Baiti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Mongolian Baiti" pitchFamily="66" charset="0"/>
                <a:cs typeface="Mongolian Baiti" pitchFamily="66" charset="0"/>
              </a:rPr>
              <a:t>1 Career Preparedness </a:t>
            </a:r>
            <a:r>
              <a:rPr lang="en-US" sz="2000" i="1" dirty="0">
                <a:latin typeface="Mongolian Baiti" pitchFamily="66" charset="0"/>
                <a:cs typeface="Mongolian Baiti" pitchFamily="66" charset="0"/>
              </a:rPr>
              <a:t>( Career Prep A @ JMS and Career Prep B during 12</a:t>
            </a:r>
            <a:r>
              <a:rPr lang="en-US" sz="2000" i="1" baseline="30000" dirty="0">
                <a:latin typeface="Mongolian Baiti" pitchFamily="66" charset="0"/>
                <a:cs typeface="Mongolian Baiti" pitchFamily="66" charset="0"/>
              </a:rPr>
              <a:t>th</a:t>
            </a:r>
            <a:r>
              <a:rPr lang="en-US" sz="2000" i="1" dirty="0">
                <a:latin typeface="Mongolian Baiti" pitchFamily="66" charset="0"/>
                <a:cs typeface="Mongolian Baiti" pitchFamily="66" charset="0"/>
              </a:rPr>
              <a:t> grade Economics)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Mongolian Baiti" pitchFamily="66" charset="0"/>
                <a:cs typeface="Mongolian Baiti" pitchFamily="66" charset="0"/>
              </a:rPr>
              <a:t>3 from Career Tech, Foreign Language, or Fine Arts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Mongolian Baiti" pitchFamily="66" charset="0"/>
                <a:cs typeface="Mongolian Baiti" pitchFamily="66" charset="0"/>
              </a:rPr>
              <a:t>At least 6 ½ more electives</a:t>
            </a:r>
            <a:endParaRPr lang="en-US" sz="2000" dirty="0">
              <a:latin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Advanced Endorsement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80 volunteer hours, 3 Honors Level per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Core Area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Career Tech Endorsement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3 CT classes, 2 sequential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>
              <a:latin typeface="Mongolian Baiti" pitchFamily="66" charset="0"/>
              <a:cs typeface="Mongolian Baiti" pitchFamily="66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89966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35000">
        <p159:morph option="byObject"/>
      </p:transition>
    </mc:Choice>
    <mc:Fallback xmlns="">
      <p:transition spd="slow" advClick="0" advTm="23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4819F6-5C09-4A28-AD6F-29451685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Life After High School</a:t>
            </a: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B26E86-D435-42FF-9BD3-00D737864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6530" y="2057400"/>
            <a:ext cx="3298113" cy="3741738"/>
          </a:xfrm>
        </p:spPr>
        <p:txBody>
          <a:bodyPr/>
          <a:lstStyle/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Workforce</a:t>
            </a:r>
          </a:p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College</a:t>
            </a:r>
          </a:p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Military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C8D51-9C8D-48C0-9804-5234351350A9}"/>
              </a:ext>
            </a:extLst>
          </p:cNvPr>
          <p:cNvSpPr txBox="1"/>
          <p:nvPr/>
        </p:nvSpPr>
        <p:spPr>
          <a:xfrm>
            <a:off x="1447800" y="4572000"/>
            <a:ext cx="578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No Decision is a Decision!</a:t>
            </a:r>
          </a:p>
          <a:p>
            <a:pPr algn="ctr"/>
            <a:r>
              <a:rPr lang="en-US" sz="3200" i="1" dirty="0">
                <a:solidFill>
                  <a:srgbClr val="FFFF00"/>
                </a:solidFill>
              </a:rPr>
              <a:t>(Take action now!)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8F3568-D514-4184-B0F9-10BFDE0FE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9357" y="1752600"/>
            <a:ext cx="3872290" cy="2032952"/>
          </a:xfrm>
          <a:prstGeom prst="rect">
            <a:avLst/>
          </a:prstGeom>
        </p:spPr>
      </p:pic>
      <p:pic>
        <p:nvPicPr>
          <p:cNvPr id="3" name="New Recording (6)">
            <a:hlinkClick r:id="" action="ppaction://media"/>
            <a:extLst>
              <a:ext uri="{FF2B5EF4-FFF2-40B4-BE49-F238E27FC236}">
                <a16:creationId xmlns:a16="http://schemas.microsoft.com/office/drawing/2014/main" id="{79CD3729-61F8-4F08-8AED-7C3BEBC32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1000">
        <p:split orient="vert"/>
      </p:transition>
    </mc:Choice>
    <mc:Fallback xmlns="">
      <p:transition spd="slow" advClick="0" advTm="5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8153400" cy="140053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College and Career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" y="776465"/>
            <a:ext cx="8229600" cy="5624335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632E62">
                  <a:lumMod val="40000"/>
                  <a:lumOff val="60000"/>
                </a:srgbClr>
              </a:buClr>
              <a:buNone/>
            </a:pPr>
            <a:r>
              <a:rPr lang="en-US" sz="33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Every Student Graduates, Every Student Succeeds!</a:t>
            </a:r>
            <a:r>
              <a:rPr lang="en-US" sz="1900" b="1" dirty="0">
                <a:solidFill>
                  <a:srgbClr val="FFFF00"/>
                </a:solidFill>
              </a:rPr>
              <a:t> </a:t>
            </a:r>
          </a:p>
          <a:p>
            <a:pPr marL="0" lvl="0" indent="0" algn="ctr">
              <a:buClr>
                <a:srgbClr val="632E62">
                  <a:lumMod val="40000"/>
                  <a:lumOff val="60000"/>
                </a:srgbClr>
              </a:buClr>
              <a:buNone/>
            </a:pPr>
            <a:r>
              <a:rPr lang="en-US" sz="1900" dirty="0">
                <a:solidFill>
                  <a:prstClr val="white"/>
                </a:solidFill>
              </a:rPr>
              <a:t>Clarke County BOE’s goal is for every high school graduate to leave high school meeting at least 1 college or career ready indicator: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prstClr val="white"/>
                </a:solidFill>
              </a:rPr>
              <a:t>ACT Benchmark Score:  18 on English, 22 on Math or Reading, or 23 on Science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prstClr val="white"/>
                </a:solidFill>
              </a:rPr>
              <a:t>Military Enlistment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prstClr val="white"/>
                </a:solidFill>
              </a:rPr>
              <a:t>Dual Enrollment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prstClr val="white"/>
                </a:solidFill>
              </a:rPr>
              <a:t>AP Exam Score of 3 or better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prstClr val="white"/>
                </a:solidFill>
              </a:rPr>
              <a:t>Career Tech Credential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prstClr val="white"/>
                </a:solidFill>
              </a:rPr>
              <a:t>Career Readiness Certificate(ACT </a:t>
            </a:r>
            <a:r>
              <a:rPr lang="en-US" sz="1900" dirty="0" err="1">
                <a:solidFill>
                  <a:prstClr val="white"/>
                </a:solidFill>
              </a:rPr>
              <a:t>WorkKeys</a:t>
            </a:r>
            <a:r>
              <a:rPr lang="en-US" sz="1900" dirty="0">
                <a:solidFill>
                  <a:prstClr val="white"/>
                </a:solidFill>
              </a:rPr>
              <a:t> in 12</a:t>
            </a:r>
            <a:r>
              <a:rPr lang="en-US" sz="1900" baseline="30000" dirty="0">
                <a:solidFill>
                  <a:prstClr val="white"/>
                </a:solidFill>
              </a:rPr>
              <a:t>th</a:t>
            </a:r>
            <a:r>
              <a:rPr lang="en-US" sz="1900" dirty="0">
                <a:solidFill>
                  <a:prstClr val="white"/>
                </a:solidFill>
              </a:rPr>
              <a:t> Grade</a:t>
            </a:r>
          </a:p>
          <a:p>
            <a:pPr marL="0" lvl="0" indent="0" algn="ctr">
              <a:buClr>
                <a:srgbClr val="FF0000"/>
              </a:buClr>
              <a:buNone/>
            </a:pPr>
            <a:r>
              <a:rPr lang="en-US" sz="1900" b="1" dirty="0">
                <a:solidFill>
                  <a:srgbClr val="FFFF00"/>
                </a:solidFill>
              </a:rPr>
              <a:t>12</a:t>
            </a:r>
            <a:r>
              <a:rPr lang="en-US" sz="1900" b="1" baseline="30000" dirty="0">
                <a:solidFill>
                  <a:srgbClr val="FFFF00"/>
                </a:solidFill>
              </a:rPr>
              <a:t>th</a:t>
            </a:r>
            <a:r>
              <a:rPr lang="en-US" sz="1900" b="1" dirty="0">
                <a:solidFill>
                  <a:srgbClr val="FFFF00"/>
                </a:solidFill>
              </a:rPr>
              <a:t> graders may be granted certain privileges if they’ve met an indicator.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95176"/>
      </p:ext>
    </p:extLst>
  </p:cSld>
  <p:clrMapOvr>
    <a:masterClrMapping/>
  </p:clrMapOvr>
  <p:transition spd="slow" advClick="0" advTm="19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152400"/>
            <a:ext cx="7055380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How well have you used your time this year?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22635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</a:rPr>
              <a:t>Review Your TRANSCRIPT</a:t>
            </a:r>
          </a:p>
          <a:p>
            <a:r>
              <a:rPr lang="en-US" i="1" dirty="0"/>
              <a:t>(Use transcript audit form to be sure you are on track to graduate on time)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papao\AppData\Local\Microsoft\Windows\Temporary Internet Files\Content.IE5\DEXHAG05\MM90004093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5000">
        <p15:prstTrans prst="fallOver"/>
      </p:transition>
    </mc:Choice>
    <mc:Fallback xmlns="">
      <p:transition spd="slow" advClick="0" advTm="15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205"/>
            <a:ext cx="7540090" cy="1400530"/>
          </a:xfrm>
        </p:spPr>
        <p:txBody>
          <a:bodyPr/>
          <a:lstStyle/>
          <a:p>
            <a:pPr algn="ctr"/>
            <a:br>
              <a:rPr lang="en-US" sz="3200" b="1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3200" b="1" dirty="0">
                <a:solidFill>
                  <a:srgbClr val="FF0000"/>
                </a:solidFill>
                <a:latin typeface="Kristen ITC" panose="03050502040202030202" pitchFamily="66" charset="0"/>
              </a:rPr>
              <a:t>National Honors Society</a:t>
            </a:r>
            <a:br>
              <a:rPr lang="en-US" sz="4400" b="1" dirty="0">
                <a:solidFill>
                  <a:srgbClr val="FFFF00"/>
                </a:solidFill>
                <a:latin typeface="Kristen ITC" panose="03050502040202030202" pitchFamily="66" charset="0"/>
              </a:rPr>
            </a:br>
            <a:endParaRPr lang="en-US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6711654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400" dirty="0"/>
              <a:t>Opportunity for induction-Cumulative GPA checked after 1</a:t>
            </a:r>
            <a:r>
              <a:rPr lang="en-US" sz="2400" baseline="30000" dirty="0"/>
              <a:t>st</a:t>
            </a:r>
            <a:r>
              <a:rPr lang="en-US" sz="2400" dirty="0"/>
              <a:t> semester of your sophomore year; must be at least 3.25, no major disciplinary issues.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Must maintain 3.15 after induction and no major disciplinary infractions to stay in Nat. Hon Soc.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Members graduate with honors(regardless of endorsement) from JHS</a:t>
            </a:r>
          </a:p>
          <a:p>
            <a:pPr marL="0" indent="0" algn="ctr">
              <a:buClr>
                <a:srgbClr val="FFFF00"/>
              </a:buClr>
              <a:buNone/>
            </a:pPr>
            <a:r>
              <a:rPr lang="en-US" sz="2400" b="1" dirty="0">
                <a:solidFill>
                  <a:srgbClr val="FF0000"/>
                </a:solidFill>
              </a:rPr>
              <a:t>NOTE:</a:t>
            </a:r>
            <a:r>
              <a:rPr lang="en-US" sz="2400" dirty="0"/>
              <a:t> A student can receive Advanced Endorsement and </a:t>
            </a:r>
            <a:r>
              <a:rPr lang="en-US" sz="2400" u="sng" dirty="0"/>
              <a:t>not</a:t>
            </a:r>
            <a:r>
              <a:rPr lang="en-US" sz="2400" dirty="0"/>
              <a:t> graduate with honors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155">
            <a:off x="7253093" y="771108"/>
            <a:ext cx="1442853" cy="21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1000">
        <p15:prstTrans prst="crush"/>
      </p:transition>
    </mc:Choice>
    <mc:Fallback xmlns="">
      <p:transition spd="slow" advClick="0" advTm="5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  <a:t>Dual Enrollment/Early College</a:t>
            </a:r>
            <a:br>
              <a:rPr lang="en-US" sz="3600" b="1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</a:rPr>
              <a:t>(10-12</a:t>
            </a:r>
            <a:r>
              <a:rPr lang="en-US" sz="2800" baseline="30000" dirty="0">
                <a:solidFill>
                  <a:srgbClr val="FF0000"/>
                </a:solidFill>
                <a:latin typeface="Kristen ITC" panose="03050502040202030202" pitchFamily="66" charset="0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</a:rPr>
              <a:t> Only)</a:t>
            </a:r>
            <a:endParaRPr lang="en-US" sz="36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00" y="1524000"/>
            <a:ext cx="68209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*Done thru UA Early College with 3.0 GPA</a:t>
            </a:r>
          </a:p>
          <a:p>
            <a:pPr marL="0" indent="0">
              <a:buNone/>
            </a:pPr>
            <a:r>
              <a:rPr lang="en-US" sz="1800" dirty="0"/>
              <a:t>Coastal Alabama Community College-2.5 GPA for </a:t>
            </a:r>
          </a:p>
          <a:p>
            <a:pPr marL="0" indent="0">
              <a:buNone/>
            </a:pPr>
            <a:r>
              <a:rPr lang="en-US" sz="1800" dirty="0"/>
              <a:t>Academic courses and 2.0 GPA for career technical courses (</a:t>
            </a:r>
            <a:r>
              <a:rPr lang="en-US" sz="1400" i="1" dirty="0"/>
              <a:t>18 English ACT for </a:t>
            </a:r>
            <a:r>
              <a:rPr lang="en-US" sz="1400" i="1" dirty="0" err="1"/>
              <a:t>Eng</a:t>
            </a:r>
            <a:r>
              <a:rPr lang="en-US" sz="1400" i="1" dirty="0"/>
              <a:t> Courses, 20 Math ACT, or appropriate Accuplacer Score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*Work on college course while in high school!</a:t>
            </a:r>
          </a:p>
          <a:p>
            <a:pPr marL="0" indent="0">
              <a:buNone/>
            </a:pPr>
            <a:r>
              <a:rPr lang="en-US" sz="1800" dirty="0"/>
              <a:t>*Get a college credit and fulfill a high school credit at the same time!</a:t>
            </a:r>
          </a:p>
          <a:p>
            <a:pPr marL="0" indent="0">
              <a:buNone/>
            </a:pPr>
            <a:r>
              <a:rPr lang="en-US" sz="1800" dirty="0"/>
              <a:t>*Approximately $600-700 for tuition/books @ Coastal and $800-900 @ UA</a:t>
            </a:r>
          </a:p>
          <a:p>
            <a:pPr marL="0" indent="0">
              <a:buNone/>
            </a:pPr>
            <a:r>
              <a:rPr lang="en-US" sz="1800" dirty="0"/>
              <a:t>*Free Dual Enrollment Welding Courses available on campus at JHS; </a:t>
            </a:r>
            <a:r>
              <a:rPr lang="en-US" sz="1800" dirty="0" err="1"/>
              <a:t>Eng</a:t>
            </a:r>
            <a:r>
              <a:rPr lang="en-US" sz="1800" dirty="0"/>
              <a:t> 101-Ms. Bailey(</a:t>
            </a:r>
            <a:r>
              <a:rPr lang="en-US" sz="1800" i="1" dirty="0" err="1"/>
              <a:t>Eng</a:t>
            </a:r>
            <a:r>
              <a:rPr lang="en-US" sz="1800" i="1" dirty="0"/>
              <a:t> 101 not free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*Applications required at both institutions. </a:t>
            </a:r>
            <a:r>
              <a:rPr lang="en-US" sz="1800" i="1" dirty="0">
                <a:solidFill>
                  <a:srgbClr val="FF0000"/>
                </a:solidFill>
              </a:rPr>
              <a:t>(Be sure to get Hand out)</a:t>
            </a:r>
          </a:p>
          <a:p>
            <a:pPr marL="0" indent="0">
              <a:buNone/>
            </a:pPr>
            <a:r>
              <a:rPr lang="en-US" sz="1800" dirty="0"/>
              <a:t>*Credit not accepted by private or ivy league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0938">
            <a:off x="6935243" y="1313904"/>
            <a:ext cx="1886864" cy="12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6824"/>
      </p:ext>
    </p:extLst>
  </p:cSld>
  <p:clrMapOvr>
    <a:masterClrMapping/>
  </p:clrMapOvr>
  <p:transition spd="slow" advClick="0" advTm="150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4193</TotalTime>
  <Words>1153</Words>
  <Application>Microsoft Office PowerPoint</Application>
  <PresentationFormat>On-screen Show (4:3)</PresentationFormat>
  <Paragraphs>132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Bradley Hand ITC</vt:lpstr>
      <vt:lpstr>Century Gothic</vt:lpstr>
      <vt:lpstr>DejaVu Serif</vt:lpstr>
      <vt:lpstr>Kristen ITC</vt:lpstr>
      <vt:lpstr>Mongolian Baiti</vt:lpstr>
      <vt:lpstr>Wingdings</vt:lpstr>
      <vt:lpstr>Wingdings 3</vt:lpstr>
      <vt:lpstr>Ion</vt:lpstr>
      <vt:lpstr>                                                 </vt:lpstr>
      <vt:lpstr>Agenda</vt:lpstr>
      <vt:lpstr>Promotion Policy</vt:lpstr>
      <vt:lpstr>Graduation Requirements</vt:lpstr>
      <vt:lpstr>Life After High School</vt:lpstr>
      <vt:lpstr>College and Career Indicators</vt:lpstr>
      <vt:lpstr>How well have you used your time this year?</vt:lpstr>
      <vt:lpstr> National Honors Society </vt:lpstr>
      <vt:lpstr>Dual Enrollment/Early College (10-12th Only)</vt:lpstr>
      <vt:lpstr>Dual Enrollment/Early College</vt:lpstr>
      <vt:lpstr>Advanced Placement </vt:lpstr>
      <vt:lpstr>College Bound Athletes</vt:lpstr>
      <vt:lpstr>College Bound Athletes  Division I :  UA, Auburn U, USA, Alabama State, Troy, Alabama A&amp;M, UAB, Jacksonville State Division II:  Miles, AUM, Tuskegee, Springhill, Montevallo, West Alabama, Univ of Al in Huntsville Division III: Huntington, Birmingham Southern</vt:lpstr>
      <vt:lpstr>Online Registration</vt:lpstr>
      <vt:lpstr>Sophomore Core Classes</vt:lpstr>
      <vt:lpstr>Possible Electives</vt:lpstr>
      <vt:lpstr>Coming Up!</vt:lpstr>
      <vt:lpstr>Final Points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Junior Year!</dc:title>
  <dc:creator>stetzl</dc:creator>
  <cp:lastModifiedBy>Crystal P. Stabler</cp:lastModifiedBy>
  <cp:revision>366</cp:revision>
  <dcterms:created xsi:type="dcterms:W3CDTF">2010-09-14T14:19:42Z</dcterms:created>
  <dcterms:modified xsi:type="dcterms:W3CDTF">2021-02-24T14:20:09Z</dcterms:modified>
</cp:coreProperties>
</file>